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60" r:id="rId3"/>
    <p:sldId id="257" r:id="rId4"/>
    <p:sldId id="261" r:id="rId5"/>
    <p:sldId id="262" r:id="rId6"/>
    <p:sldId id="263" r:id="rId7"/>
    <p:sldId id="264" r:id="rId8"/>
    <p:sldId id="266" r:id="rId9"/>
    <p:sldId id="265" r:id="rId10"/>
    <p:sldId id="267" r:id="rId11"/>
    <p:sldId id="270" r:id="rId12"/>
    <p:sldId id="268" r:id="rId13"/>
    <p:sldId id="272" r:id="rId14"/>
    <p:sldId id="271" r:id="rId15"/>
    <p:sldId id="269" r:id="rId16"/>
    <p:sldId id="274" r:id="rId17"/>
    <p:sldId id="273" r:id="rId18"/>
  </p:sldIdLst>
  <p:sldSz cx="9144000" cy="6858000" type="screen4x3"/>
  <p:notesSz cx="6858000" cy="9144000"/>
  <p:defaultTextStyle>
    <a:defPPr>
      <a:defRPr lang="nl-NL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C032"/>
    <a:srgbClr val="FDECE4"/>
    <a:srgbClr val="F09491"/>
    <a:srgbClr val="BF4D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5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CA1DF0-CCDC-454D-B2B8-B170AAD79386}" type="datetimeFigureOut">
              <a:rPr lang="nl-BE" smtClean="0"/>
              <a:t>9/02/2021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19BE1E-3CFE-4F0D-8832-0115A26C8B2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9814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Elien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9BE1E-3CFE-4F0D-8832-0115A26C8B21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334113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Elien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9BE1E-3CFE-4F0D-8832-0115A26C8B21}" type="slidenum">
              <a:rPr lang="nl-BE" smtClean="0"/>
              <a:t>11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420320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Elien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9BE1E-3CFE-4F0D-8832-0115A26C8B21}" type="slidenum">
              <a:rPr lang="nl-BE" smtClean="0"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476193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Elien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9BE1E-3CFE-4F0D-8832-0115A26C8B21}" type="slidenum">
              <a:rPr lang="nl-BE" smtClean="0"/>
              <a:t>13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201995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Leen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9BE1E-3CFE-4F0D-8832-0115A26C8B21}" type="slidenum">
              <a:rPr lang="nl-BE" smtClean="0"/>
              <a:t>14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612752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Leen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9BE1E-3CFE-4F0D-8832-0115A26C8B21}" type="slidenum">
              <a:rPr lang="nl-BE" smtClean="0"/>
              <a:t>15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736692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Leen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9BE1E-3CFE-4F0D-8832-0115A26C8B21}" type="slidenum">
              <a:rPr lang="nl-BE" smtClean="0"/>
              <a:t>16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128298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Leen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9BE1E-3CFE-4F0D-8832-0115A26C8B21}" type="slidenum">
              <a:rPr lang="nl-BE" smtClean="0"/>
              <a:t>17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94483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Elien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9BE1E-3CFE-4F0D-8832-0115A26C8B21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78629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Elien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9BE1E-3CFE-4F0D-8832-0115A26C8B21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50334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Elien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9BE1E-3CFE-4F0D-8832-0115A26C8B21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69790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Leen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9BE1E-3CFE-4F0D-8832-0115A26C8B21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60103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Leen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9BE1E-3CFE-4F0D-8832-0115A26C8B21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636144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Leen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9BE1E-3CFE-4F0D-8832-0115A26C8B21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619566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Leen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9BE1E-3CFE-4F0D-8832-0115A26C8B21}" type="slidenum">
              <a:rPr lang="nl-BE" smtClean="0"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073414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Leen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9BE1E-3CFE-4F0D-8832-0115A26C8B21}" type="slidenum">
              <a:rPr lang="nl-BE" smtClean="0"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95439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E71F5-BC97-7E49-865E-9D0E88F2182A}" type="datetimeFigureOut">
              <a:rPr lang="nl-NL"/>
              <a:pPr>
                <a:defRPr/>
              </a:pPr>
              <a:t>9-2-2021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9CD27-C965-214D-BE90-B0E63187633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66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170F8-C979-FD41-B33B-0150C06CED5B}" type="datetimeFigureOut">
              <a:rPr lang="nl-NL"/>
              <a:pPr>
                <a:defRPr/>
              </a:pPr>
              <a:t>9-2-2021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98749-F0D3-6147-8C61-5507986CA49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4821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9CD81-8400-3C44-ADC0-481692DDD204}" type="datetimeFigureOut">
              <a:rPr lang="nl-NL"/>
              <a:pPr>
                <a:defRPr/>
              </a:pPr>
              <a:t>9-2-2021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C7E7F-1C31-E84F-A137-258F3D46D39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3792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98880-4F80-3144-9340-3317114B7B74}" type="datetimeFigureOut">
              <a:rPr lang="nl-NL"/>
              <a:pPr>
                <a:defRPr/>
              </a:pPr>
              <a:t>9-2-2021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CBE07-C2F4-6940-8F0D-0FA0EABA359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29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4A836-5574-7C47-8C7B-6DED27F9F726}" type="datetimeFigureOut">
              <a:rPr lang="nl-NL"/>
              <a:pPr>
                <a:defRPr/>
              </a:pPr>
              <a:t>9-2-2021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FCFFA-AD67-534A-8990-4113CB64570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1131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4F32B-7233-974D-8802-F58CA6398DAE}" type="datetimeFigureOut">
              <a:rPr lang="nl-NL"/>
              <a:pPr>
                <a:defRPr/>
              </a:pPr>
              <a:t>9-2-2021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DEBFE-AA65-BA4A-9B9D-D71E663CAC1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4612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49463-C545-C14B-AAE0-08082F4A916D}" type="datetimeFigureOut">
              <a:rPr lang="nl-NL"/>
              <a:pPr>
                <a:defRPr/>
              </a:pPr>
              <a:t>9-2-2021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8E4FB-4523-6E48-9556-DE768A90F40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5904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41C47-2311-EF4D-990F-078466E268E8}" type="datetimeFigureOut">
              <a:rPr lang="nl-NL"/>
              <a:pPr>
                <a:defRPr/>
              </a:pPr>
              <a:t>9-2-2021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8508-08AB-F943-91C9-19621F3CF48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1637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24C21-C260-094F-8878-A187D2F18812}" type="datetimeFigureOut">
              <a:rPr lang="nl-NL"/>
              <a:pPr>
                <a:defRPr/>
              </a:pPr>
              <a:t>9-2-2021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AAFC3-76F9-CD47-B6D4-A5560D6CCA6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372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09239-7EA2-6A46-BB43-0892E053A4CE}" type="datetimeFigureOut">
              <a:rPr lang="nl-NL"/>
              <a:pPr>
                <a:defRPr/>
              </a:pPr>
              <a:t>9-2-2021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E8366-6265-6640-87A1-6C93762BF93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6943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A1F3F-D334-EF4D-B68E-0B237679A0E3}" type="datetimeFigureOut">
              <a:rPr lang="nl-NL"/>
              <a:pPr>
                <a:defRPr/>
              </a:pPr>
              <a:t>9-2-2021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BC508-6BD8-4646-8C74-796FBF2A73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9207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7" descr="background-gradient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BE"/>
              <a:t>Titelstijl van model bewerken</a:t>
            </a:r>
            <a:endParaRPr lang="nl-NL"/>
          </a:p>
        </p:txBody>
      </p:sp>
      <p:sp>
        <p:nvSpPr>
          <p:cNvPr id="1028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3CA344B-8B78-0F46-ADFA-35DD4EAB8DF0}" type="datetimeFigureOut">
              <a:rPr lang="nl-NL"/>
              <a:pPr>
                <a:defRPr/>
              </a:pPr>
              <a:t>9-2-2021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nl-NL"/>
              <a:t>20150301_dienst_naampresentatie_vx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EED58FE-8644-9347-9B47-15C73360320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pic>
        <p:nvPicPr>
          <p:cNvPr id="1033" name="Afbeelding 9" descr="logoklein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3" y="304800"/>
            <a:ext cx="1011237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8EC032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8EC032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8EC032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8EC032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8EC032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8EC032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8EC032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8EC032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8EC032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7F7F7F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7F7F7F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7F7F7F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7F7F7F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Afbeelding 3" descr="titelsli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Tekstvak 4"/>
          <p:cNvSpPr txBox="1">
            <a:spLocks noChangeArrowheads="1"/>
          </p:cNvSpPr>
          <p:nvPr/>
        </p:nvSpPr>
        <p:spPr bwMode="auto">
          <a:xfrm>
            <a:off x="815974" y="5314950"/>
            <a:ext cx="8328026" cy="954107"/>
          </a:xfrm>
          <a:prstGeom prst="rect">
            <a:avLst/>
          </a:prstGeom>
          <a:solidFill>
            <a:srgbClr val="FDECE4"/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nl-NL" sz="3200" dirty="0">
                <a:solidFill>
                  <a:srgbClr val="F09491"/>
                </a:solidFill>
              </a:rPr>
              <a:t>N</a:t>
            </a:r>
            <a:r>
              <a:rPr lang="nl-NL" sz="3200" dirty="0" smtClean="0">
                <a:solidFill>
                  <a:srgbClr val="F09491"/>
                </a:solidFill>
              </a:rPr>
              <a:t>aar een nieuw </a:t>
            </a:r>
            <a:r>
              <a:rPr lang="nl-NL" sz="3200" dirty="0">
                <a:solidFill>
                  <a:srgbClr val="F09491"/>
                </a:solidFill>
              </a:rPr>
              <a:t>d</a:t>
            </a:r>
            <a:r>
              <a:rPr lang="nl-NL" sz="3200" dirty="0" smtClean="0">
                <a:solidFill>
                  <a:srgbClr val="F09491"/>
                </a:solidFill>
              </a:rPr>
              <a:t>ienstverleningsconcept </a:t>
            </a:r>
          </a:p>
          <a:p>
            <a:r>
              <a:rPr lang="nl-NL" sz="2400" dirty="0" smtClean="0">
                <a:solidFill>
                  <a:srgbClr val="7F7F7F"/>
                </a:solidFill>
              </a:rPr>
              <a:t>startvergadering 04/02/2021</a:t>
            </a:r>
            <a:endParaRPr lang="nl-NL" sz="2400" dirty="0" smtClean="0">
              <a:solidFill>
                <a:srgbClr val="F0949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897457"/>
            <a:ext cx="8686800" cy="702743"/>
          </a:xfrm>
          <a:solidFill>
            <a:srgbClr val="FDECE4"/>
          </a:solidFill>
        </p:spPr>
        <p:txBody>
          <a:bodyPr/>
          <a:lstStyle/>
          <a:p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Timing</a:t>
            </a:r>
            <a:endParaRPr lang="nl-B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45673"/>
            <a:ext cx="8229600" cy="4380490"/>
          </a:xfrm>
        </p:spPr>
        <p:txBody>
          <a:bodyPr/>
          <a:lstStyle/>
          <a:p>
            <a:pPr lvl="0"/>
            <a:r>
              <a:rPr lang="nl-BE" sz="2400" dirty="0" smtClean="0">
                <a:solidFill>
                  <a:srgbClr val="8EC032"/>
                </a:solidFill>
              </a:rPr>
              <a:t>19/4-23/4</a:t>
            </a:r>
            <a:r>
              <a:rPr lang="nl-BE" sz="2400" dirty="0">
                <a:solidFill>
                  <a:srgbClr val="8EC032"/>
                </a:solidFill>
              </a:rPr>
              <a:t>:</a:t>
            </a:r>
            <a:r>
              <a:rPr lang="nl-BE" sz="2400" dirty="0"/>
              <a:t> voorleggen van de samenvattende kritische blik aan de eerste stuurgroep </a:t>
            </a:r>
          </a:p>
          <a:p>
            <a:pPr lvl="0"/>
            <a:r>
              <a:rPr lang="nl-BE" sz="2400" dirty="0">
                <a:solidFill>
                  <a:srgbClr val="8EC032"/>
                </a:solidFill>
              </a:rPr>
              <a:t>23/4-30/4:</a:t>
            </a:r>
            <a:r>
              <a:rPr lang="nl-BE" sz="2400" dirty="0"/>
              <a:t> voorleggen van de samenvattende kritische blik aan de grotere stuurgroep + opmaak planning </a:t>
            </a:r>
            <a:endParaRPr lang="nl-BE" sz="2400" dirty="0" smtClean="0"/>
          </a:p>
          <a:p>
            <a:r>
              <a:rPr lang="nl-BE" sz="2400" dirty="0">
                <a:solidFill>
                  <a:srgbClr val="8EC032"/>
                </a:solidFill>
              </a:rPr>
              <a:t>1/5-30/5:</a:t>
            </a:r>
            <a:r>
              <a:rPr lang="nl-BE" sz="2400" dirty="0"/>
              <a:t> afwerken van de visienota op basis van de opgenomen acties </a:t>
            </a:r>
          </a:p>
          <a:p>
            <a:pPr lvl="0"/>
            <a:r>
              <a:rPr lang="nl-BE" sz="2400" dirty="0" smtClean="0">
                <a:solidFill>
                  <a:srgbClr val="8EC032"/>
                </a:solidFill>
              </a:rPr>
              <a:t>1/6-15/6</a:t>
            </a:r>
            <a:r>
              <a:rPr lang="nl-BE" sz="2400" dirty="0">
                <a:solidFill>
                  <a:srgbClr val="8EC032"/>
                </a:solidFill>
              </a:rPr>
              <a:t>:</a:t>
            </a:r>
            <a:r>
              <a:rPr lang="nl-BE" sz="2400" dirty="0"/>
              <a:t> Voorleggen van de visienota aan de stuurgroep</a:t>
            </a:r>
          </a:p>
          <a:p>
            <a:pPr lvl="0"/>
            <a:r>
              <a:rPr lang="nl-BE" sz="2400" dirty="0">
                <a:solidFill>
                  <a:srgbClr val="8EC032"/>
                </a:solidFill>
              </a:rPr>
              <a:t>Raad van juli:</a:t>
            </a:r>
            <a:r>
              <a:rPr lang="nl-BE" sz="2400" dirty="0"/>
              <a:t> Voorleggen van de visienota aan de raad </a:t>
            </a:r>
          </a:p>
          <a:p>
            <a:pPr lvl="0"/>
            <a:r>
              <a:rPr lang="nl-BE" sz="2400" dirty="0">
                <a:solidFill>
                  <a:srgbClr val="8EC032"/>
                </a:solidFill>
              </a:rPr>
              <a:t>September: </a:t>
            </a:r>
            <a:r>
              <a:rPr lang="nl-BE" sz="2400" dirty="0" smtClean="0"/>
              <a:t>concreet stappenplan + start uitwerking</a:t>
            </a:r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23046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897457"/>
            <a:ext cx="8686800" cy="702743"/>
          </a:xfrm>
          <a:solidFill>
            <a:srgbClr val="FDECE4"/>
          </a:solidFill>
        </p:spPr>
        <p:txBody>
          <a:bodyPr/>
          <a:lstStyle/>
          <a:p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Naam project</a:t>
            </a:r>
            <a:endParaRPr lang="nl-B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45673"/>
            <a:ext cx="8229600" cy="4380490"/>
          </a:xfrm>
        </p:spPr>
        <p:txBody>
          <a:bodyPr/>
          <a:lstStyle/>
          <a:p>
            <a:pPr marL="0" lvl="0" indent="0">
              <a:buNone/>
            </a:pPr>
            <a:r>
              <a:rPr lang="nl-BE" sz="2400" dirty="0" smtClean="0"/>
              <a:t>Welke </a:t>
            </a:r>
            <a:r>
              <a:rPr lang="nl-BE" sz="2400" dirty="0" smtClean="0">
                <a:solidFill>
                  <a:srgbClr val="8EC032"/>
                </a:solidFill>
              </a:rPr>
              <a:t>inspirerende naam </a:t>
            </a:r>
            <a:r>
              <a:rPr lang="nl-BE" sz="2400" dirty="0" smtClean="0"/>
              <a:t>krijgt ons project? </a:t>
            </a:r>
          </a:p>
          <a:p>
            <a:pPr lvl="0">
              <a:buFontTx/>
              <a:buChar char="-"/>
            </a:pPr>
            <a:r>
              <a:rPr lang="nl-BE" sz="2400" dirty="0" smtClean="0"/>
              <a:t>Toekomst</a:t>
            </a:r>
          </a:p>
          <a:p>
            <a:pPr lvl="0">
              <a:buFontTx/>
              <a:buChar char="-"/>
            </a:pPr>
            <a:r>
              <a:rPr lang="nl-BE" sz="2400" dirty="0" smtClean="0"/>
              <a:t>Samenwerken</a:t>
            </a:r>
          </a:p>
          <a:p>
            <a:pPr lvl="0">
              <a:buFontTx/>
              <a:buChar char="-"/>
            </a:pPr>
            <a:r>
              <a:rPr lang="nl-BE" sz="2400" dirty="0" smtClean="0"/>
              <a:t>Klanten centraal</a:t>
            </a:r>
          </a:p>
          <a:p>
            <a:pPr lvl="0">
              <a:buFontTx/>
              <a:buChar char="-"/>
            </a:pPr>
            <a:r>
              <a:rPr lang="nl-BE" sz="2400" dirty="0" smtClean="0"/>
              <a:t>Beleving</a:t>
            </a:r>
          </a:p>
          <a:p>
            <a:pPr lvl="0">
              <a:buFontTx/>
              <a:buChar char="-"/>
            </a:pPr>
            <a:r>
              <a:rPr lang="nl-BE" sz="2400" dirty="0" smtClean="0"/>
              <a:t>Voor iedereen</a:t>
            </a:r>
          </a:p>
          <a:p>
            <a:pPr lvl="0">
              <a:buFontTx/>
              <a:buChar char="-"/>
            </a:pPr>
            <a:r>
              <a:rPr lang="nl-BE" sz="2400" dirty="0" smtClean="0"/>
              <a:t>…</a:t>
            </a:r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149085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897457"/>
            <a:ext cx="8686800" cy="702743"/>
          </a:xfrm>
          <a:solidFill>
            <a:srgbClr val="FDECE4"/>
          </a:solidFill>
        </p:spPr>
        <p:txBody>
          <a:bodyPr/>
          <a:lstStyle/>
          <a:p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Stuurgroep - Werkgroepen</a:t>
            </a:r>
            <a:endParaRPr lang="nl-B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45673"/>
            <a:ext cx="8229600" cy="4380490"/>
          </a:xfrm>
        </p:spPr>
        <p:txBody>
          <a:bodyPr/>
          <a:lstStyle/>
          <a:p>
            <a:pPr lvl="0"/>
            <a:endParaRPr lang="nl-BE" sz="2800" dirty="0" smtClean="0"/>
          </a:p>
          <a:p>
            <a:pPr lvl="0"/>
            <a:r>
              <a:rPr lang="nl-BE" sz="2800" dirty="0" smtClean="0"/>
              <a:t>Trekkers project: Elien (Leen vervanger)</a:t>
            </a:r>
          </a:p>
          <a:p>
            <a:pPr lvl="0"/>
            <a:r>
              <a:rPr lang="nl-BE" sz="2800" dirty="0" smtClean="0"/>
              <a:t>Kleine stuurgroep: Elien, Leen, Caroline, Sarah, Gerda DS, Liesbeth</a:t>
            </a:r>
          </a:p>
          <a:p>
            <a:pPr lvl="0"/>
            <a:r>
              <a:rPr lang="nl-BE" sz="2800" dirty="0" smtClean="0"/>
              <a:t>Grote stuurgroep: KS + Ellen, diensthoofden omgeving en uitvoerende diensten, Wim, Lore, (Werner)</a:t>
            </a:r>
          </a:p>
          <a:p>
            <a:pPr lvl="0"/>
            <a:r>
              <a:rPr lang="nl-BE" sz="2800" dirty="0" smtClean="0"/>
              <a:t>Werkgroepen: afhankelijk van de langere termijn acties</a:t>
            </a: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183939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897457"/>
            <a:ext cx="8686800" cy="702743"/>
          </a:xfrm>
          <a:solidFill>
            <a:srgbClr val="FDECE4"/>
          </a:solidFill>
        </p:spPr>
        <p:txBody>
          <a:bodyPr/>
          <a:lstStyle/>
          <a:p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Opmaak productencatalogus</a:t>
            </a:r>
            <a:endParaRPr lang="nl-B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45673"/>
            <a:ext cx="8229600" cy="4380490"/>
          </a:xfrm>
        </p:spPr>
        <p:txBody>
          <a:bodyPr/>
          <a:lstStyle/>
          <a:p>
            <a:pPr lvl="0"/>
            <a:r>
              <a:rPr lang="nl-BE" sz="2000" dirty="0" smtClean="0"/>
              <a:t>Naam product (alle acties waarvoor een burger terecht kan in het AC / sociale dienst)</a:t>
            </a:r>
          </a:p>
          <a:p>
            <a:pPr lvl="0"/>
            <a:r>
              <a:rPr lang="nl-BE" sz="2000" dirty="0" smtClean="0"/>
              <a:t>Extra informatie</a:t>
            </a:r>
          </a:p>
          <a:p>
            <a:pPr lvl="0"/>
            <a:r>
              <a:rPr lang="nl-BE" sz="2000" dirty="0" smtClean="0"/>
              <a:t>Verantwoordelijke dienst</a:t>
            </a:r>
          </a:p>
          <a:p>
            <a:pPr lvl="0"/>
            <a:r>
              <a:rPr lang="nl-BE" sz="2000" dirty="0" smtClean="0"/>
              <a:t>Verantwoordelijke uitvoering product</a:t>
            </a:r>
          </a:p>
          <a:p>
            <a:pPr lvl="0"/>
            <a:r>
              <a:rPr lang="nl-BE" sz="2000" dirty="0"/>
              <a:t>P</a:t>
            </a:r>
            <a:r>
              <a:rPr lang="nl-BE" sz="2000" dirty="0" smtClean="0"/>
              <a:t>ersoneelsleden die dit product ook kunnen behandelen</a:t>
            </a:r>
          </a:p>
          <a:p>
            <a:pPr lvl="0"/>
            <a:r>
              <a:rPr lang="nl-BE" sz="2000" dirty="0" smtClean="0"/>
              <a:t>Doorlooptijd (minuten – uren – dagen)</a:t>
            </a:r>
          </a:p>
          <a:p>
            <a:pPr lvl="0"/>
            <a:r>
              <a:rPr lang="nl-BE" sz="2000" dirty="0" smtClean="0"/>
              <a:t>Ter plaatse, telefonisch, online</a:t>
            </a:r>
          </a:p>
          <a:p>
            <a:pPr lvl="0"/>
            <a:r>
              <a:rPr lang="nl-BE" sz="2000" dirty="0" smtClean="0"/>
              <a:t>Bij ter plaatse: Loket / </a:t>
            </a:r>
            <a:r>
              <a:rPr lang="nl-BE" sz="2000" dirty="0" err="1" smtClean="0"/>
              <a:t>snelbalie</a:t>
            </a:r>
            <a:r>
              <a:rPr lang="nl-BE" sz="2000" dirty="0" smtClean="0"/>
              <a:t> / andere</a:t>
            </a:r>
          </a:p>
          <a:p>
            <a:pPr lvl="0"/>
            <a:r>
              <a:rPr lang="nl-BE" sz="2000" dirty="0" smtClean="0"/>
              <a:t>Afspraak maken nodig? </a:t>
            </a:r>
          </a:p>
          <a:p>
            <a:pPr lvl="0"/>
            <a:r>
              <a:rPr lang="nl-BE" sz="2000" dirty="0" smtClean="0"/>
              <a:t>Extra opmerkingen</a:t>
            </a:r>
          </a:p>
          <a:p>
            <a:pPr lvl="0"/>
            <a:r>
              <a:rPr lang="nl-BE" sz="2400" dirty="0" smtClean="0">
                <a:solidFill>
                  <a:srgbClr val="8EC032"/>
                </a:solidFill>
                <a:sym typeface="Wingdings" panose="05000000000000000000" pitchFamily="2" charset="2"/>
              </a:rPr>
              <a:t> Hulp</a:t>
            </a:r>
            <a:r>
              <a:rPr lang="nl-BE" sz="2400" dirty="0" smtClean="0">
                <a:sym typeface="Wingdings" panose="05000000000000000000" pitchFamily="2" charset="2"/>
              </a:rPr>
              <a:t>: </a:t>
            </a:r>
            <a:r>
              <a:rPr lang="nl-BE" sz="2400" dirty="0" err="1" smtClean="0">
                <a:sym typeface="Wingdings" panose="05000000000000000000" pitchFamily="2" charset="2"/>
              </a:rPr>
              <a:t>oplijsting</a:t>
            </a:r>
            <a:r>
              <a:rPr lang="nl-BE" sz="2400" dirty="0" smtClean="0">
                <a:sym typeface="Wingdings" panose="05000000000000000000" pitchFamily="2" charset="2"/>
              </a:rPr>
              <a:t> productenlijst website per dienst</a:t>
            </a:r>
            <a:endParaRPr lang="nl-BE" sz="2400" dirty="0" smtClean="0"/>
          </a:p>
        </p:txBody>
      </p:sp>
    </p:spTree>
    <p:extLst>
      <p:ext uri="{BB962C8B-B14F-4D97-AF65-F5344CB8AC3E}">
        <p14:creationId xmlns:p14="http://schemas.microsoft.com/office/powerpoint/2010/main" val="308592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897457"/>
            <a:ext cx="8686800" cy="702743"/>
          </a:xfrm>
          <a:solidFill>
            <a:srgbClr val="FDECE4"/>
          </a:solidFill>
        </p:spPr>
        <p:txBody>
          <a:bodyPr/>
          <a:lstStyle/>
          <a:p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SWOT-analyse</a:t>
            </a:r>
            <a:endParaRPr lang="nl-B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45673"/>
            <a:ext cx="8229600" cy="4380490"/>
          </a:xfrm>
        </p:spPr>
        <p:txBody>
          <a:bodyPr/>
          <a:lstStyle/>
          <a:p>
            <a:pPr lvl="0"/>
            <a:r>
              <a:rPr lang="nl-BE" sz="2800" dirty="0" smtClean="0"/>
              <a:t>Handleiding</a:t>
            </a:r>
          </a:p>
          <a:p>
            <a:pPr lvl="0"/>
            <a:r>
              <a:rPr lang="nl-BE" sz="2800" dirty="0" smtClean="0"/>
              <a:t>Sjabloon</a:t>
            </a:r>
            <a:endParaRPr lang="nl-BE" sz="2800" dirty="0"/>
          </a:p>
        </p:txBody>
      </p:sp>
      <p:pic>
        <p:nvPicPr>
          <p:cNvPr id="4" name="Afbeelding 3" descr="Schematische voorstelling van de tekst eronder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769" y="1963125"/>
            <a:ext cx="4994032" cy="44112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432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897457"/>
            <a:ext cx="8686800" cy="702743"/>
          </a:xfrm>
          <a:solidFill>
            <a:srgbClr val="FDECE4"/>
          </a:solidFill>
        </p:spPr>
        <p:txBody>
          <a:bodyPr/>
          <a:lstStyle/>
          <a:p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Bevraging</a:t>
            </a:r>
            <a:endParaRPr lang="nl-B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45673"/>
            <a:ext cx="8229600" cy="4380490"/>
          </a:xfrm>
        </p:spPr>
        <p:txBody>
          <a:bodyPr/>
          <a:lstStyle/>
          <a:p>
            <a:pPr lvl="0"/>
            <a:r>
              <a:rPr lang="nl-BE" sz="2400" dirty="0" smtClean="0"/>
              <a:t>Bevraging bij inwoners en personeelsleden (zelfde vragen)</a:t>
            </a:r>
            <a:endParaRPr lang="nl-BE" sz="2400" dirty="0"/>
          </a:p>
          <a:p>
            <a:pPr lvl="0"/>
            <a:r>
              <a:rPr lang="nl-BE" sz="2400" dirty="0" smtClean="0"/>
              <a:t>Focus: tevredenheid over dienstverlening (onthaal, loketten, openingsuren, digitale dienstverlening, telefonische dienstverlening, bereikbaarheid, toegankelijkheid…)</a:t>
            </a:r>
          </a:p>
          <a:p>
            <a:pPr lvl="0"/>
            <a:r>
              <a:rPr lang="nl-BE" sz="2400" dirty="0" smtClean="0"/>
              <a:t>Digitaal (website), op papier (in AC), mondeling (sociale dienst)</a:t>
            </a:r>
          </a:p>
        </p:txBody>
      </p:sp>
    </p:spTree>
    <p:extLst>
      <p:ext uri="{BB962C8B-B14F-4D97-AF65-F5344CB8AC3E}">
        <p14:creationId xmlns:p14="http://schemas.microsoft.com/office/powerpoint/2010/main" val="331941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897457"/>
            <a:ext cx="8686800" cy="702743"/>
          </a:xfrm>
          <a:solidFill>
            <a:srgbClr val="FDECE4"/>
          </a:solidFill>
        </p:spPr>
        <p:txBody>
          <a:bodyPr/>
          <a:lstStyle/>
          <a:p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Agenda</a:t>
            </a:r>
            <a:endParaRPr lang="nl-B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45673"/>
            <a:ext cx="8229600" cy="4380490"/>
          </a:xfrm>
        </p:spPr>
        <p:txBody>
          <a:bodyPr/>
          <a:lstStyle/>
          <a:p>
            <a:pPr lvl="0"/>
            <a:r>
              <a:rPr lang="nl-BE" sz="2400" dirty="0" smtClean="0"/>
              <a:t>22/04 om 11u: kleine stuurgroep</a:t>
            </a:r>
          </a:p>
          <a:p>
            <a:pPr lvl="0"/>
            <a:r>
              <a:rPr lang="nl-BE" sz="2400" dirty="0" smtClean="0"/>
              <a:t>29/04 om 11u: grote stuurgroep</a:t>
            </a:r>
          </a:p>
        </p:txBody>
      </p:sp>
    </p:spTree>
    <p:extLst>
      <p:ext uri="{BB962C8B-B14F-4D97-AF65-F5344CB8AC3E}">
        <p14:creationId xmlns:p14="http://schemas.microsoft.com/office/powerpoint/2010/main" val="103814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897457"/>
            <a:ext cx="8686800" cy="702743"/>
          </a:xfrm>
          <a:solidFill>
            <a:srgbClr val="FDECE4"/>
          </a:solidFill>
        </p:spPr>
        <p:txBody>
          <a:bodyPr/>
          <a:lstStyle/>
          <a:p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Aan jullie! </a:t>
            </a:r>
            <a:endParaRPr lang="nl-B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45673"/>
            <a:ext cx="8229600" cy="4380490"/>
          </a:xfrm>
        </p:spPr>
        <p:txBody>
          <a:bodyPr/>
          <a:lstStyle/>
          <a:p>
            <a:pPr lvl="0"/>
            <a:r>
              <a:rPr lang="nl-BE" sz="2400" dirty="0" smtClean="0"/>
              <a:t>Vragen?</a:t>
            </a:r>
          </a:p>
          <a:p>
            <a:pPr lvl="0"/>
            <a:r>
              <a:rPr lang="nl-BE" sz="2400" dirty="0" smtClean="0"/>
              <a:t>Opmerkingen?</a:t>
            </a:r>
          </a:p>
          <a:p>
            <a:pPr lvl="0"/>
            <a:r>
              <a:rPr lang="nl-BE" sz="2400" dirty="0" smtClean="0"/>
              <a:t>Aanvullingen? </a:t>
            </a:r>
          </a:p>
          <a:p>
            <a:pPr lvl="0"/>
            <a:r>
              <a:rPr lang="nl-BE" sz="2400" dirty="0" smtClean="0"/>
              <a:t>… </a:t>
            </a:r>
          </a:p>
        </p:txBody>
      </p:sp>
      <p:pic>
        <p:nvPicPr>
          <p:cNvPr id="1026" name="Picture 2" descr="Veelgestelde vragen - Prostaat.n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377" y="2148515"/>
            <a:ext cx="5231423" cy="3574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866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120" y="856211"/>
            <a:ext cx="3304509" cy="3507971"/>
          </a:xfr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977" y="274360"/>
            <a:ext cx="4522933" cy="32918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974" y="4364182"/>
            <a:ext cx="5741899" cy="2418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1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1"/>
          <p:cNvSpPr>
            <a:spLocks noGrp="1"/>
          </p:cNvSpPr>
          <p:nvPr>
            <p:ph type="title"/>
          </p:nvPr>
        </p:nvSpPr>
        <p:spPr>
          <a:xfrm>
            <a:off x="0" y="706582"/>
            <a:ext cx="8686800" cy="711056"/>
          </a:xfrm>
          <a:solidFill>
            <a:srgbClr val="FDECE4"/>
          </a:solidFill>
        </p:spPr>
        <p:txBody>
          <a:bodyPr/>
          <a:lstStyle/>
          <a:p>
            <a:r>
              <a:rPr lang="nl-N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</a:rPr>
              <a:t>Inhoud</a:t>
            </a:r>
            <a:endParaRPr lang="nl-NL" dirty="0">
              <a:solidFill>
                <a:schemeClr val="tx1">
                  <a:lumMod val="50000"/>
                  <a:lumOff val="50000"/>
                </a:schemeClr>
              </a:solidFill>
              <a:latin typeface="Calibri" charset="0"/>
            </a:endParaRPr>
          </a:p>
        </p:txBody>
      </p:sp>
      <p:sp>
        <p:nvSpPr>
          <p:cNvPr id="14338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smtClean="0">
                <a:latin typeface="Calibri" charset="0"/>
              </a:rPr>
              <a:t>Meerjarenplan 2020 - 2025</a:t>
            </a:r>
          </a:p>
          <a:p>
            <a:r>
              <a:rPr lang="nl-NL" sz="2400" dirty="0" smtClean="0">
                <a:latin typeface="Calibri" charset="0"/>
              </a:rPr>
              <a:t>Doelstellingen: Waar willen we naartoe?</a:t>
            </a:r>
          </a:p>
          <a:p>
            <a:r>
              <a:rPr lang="nl-NL" sz="2400" dirty="0" smtClean="0">
                <a:latin typeface="Calibri" charset="0"/>
              </a:rPr>
              <a:t>Van visie naar realisatie</a:t>
            </a:r>
          </a:p>
          <a:p>
            <a:r>
              <a:rPr lang="nl-NL" sz="2400" dirty="0" smtClean="0">
                <a:latin typeface="Calibri" charset="0"/>
              </a:rPr>
              <a:t>Een visie over… </a:t>
            </a:r>
          </a:p>
          <a:p>
            <a:r>
              <a:rPr lang="nl-NL" sz="2400" dirty="0" smtClean="0">
                <a:latin typeface="Calibri" charset="0"/>
              </a:rPr>
              <a:t>Timing</a:t>
            </a:r>
          </a:p>
          <a:p>
            <a:r>
              <a:rPr lang="nl-NL" sz="2400" dirty="0" smtClean="0">
                <a:latin typeface="Calibri" charset="0"/>
              </a:rPr>
              <a:t>Naam?</a:t>
            </a:r>
          </a:p>
          <a:p>
            <a:r>
              <a:rPr lang="nl-NL" sz="2400" dirty="0" smtClean="0">
                <a:latin typeface="Calibri" charset="0"/>
              </a:rPr>
              <a:t>Stuurgroep – Werkgroepen</a:t>
            </a:r>
          </a:p>
          <a:p>
            <a:r>
              <a:rPr lang="nl-NL" sz="2400" dirty="0" smtClean="0">
                <a:latin typeface="Calibri" charset="0"/>
              </a:rPr>
              <a:t>Opmaak productencatalogus</a:t>
            </a:r>
          </a:p>
          <a:p>
            <a:r>
              <a:rPr lang="nl-NL" sz="2400" dirty="0" smtClean="0">
                <a:latin typeface="Calibri" charset="0"/>
              </a:rPr>
              <a:t>SWOT-analyse</a:t>
            </a:r>
          </a:p>
          <a:p>
            <a:r>
              <a:rPr lang="nl-NL" sz="2400" dirty="0" smtClean="0">
                <a:latin typeface="Calibri" charset="0"/>
              </a:rPr>
              <a:t>Bevraging inwoners en personeel</a:t>
            </a:r>
          </a:p>
          <a:p>
            <a:r>
              <a:rPr lang="nl-NL" sz="2400" dirty="0" smtClean="0">
                <a:latin typeface="Calibri" charset="0"/>
              </a:rPr>
              <a:t>Data volgende overlegmomenten</a:t>
            </a:r>
          </a:p>
          <a:p>
            <a:endParaRPr lang="nl-NL" sz="2400" dirty="0" smtClean="0">
              <a:latin typeface="Calibri" charset="0"/>
            </a:endParaRPr>
          </a:p>
          <a:p>
            <a:endParaRPr lang="nl-NL" sz="2400" dirty="0" smtClean="0">
              <a:latin typeface="Calibri" charset="0"/>
            </a:endParaRPr>
          </a:p>
          <a:p>
            <a:endParaRPr lang="nl-NL" sz="2400" dirty="0" smtClean="0">
              <a:latin typeface="Calibri" charset="0"/>
            </a:endParaRPr>
          </a:p>
          <a:p>
            <a:endParaRPr lang="nl-NL" sz="2400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97457"/>
            <a:ext cx="8229600" cy="702743"/>
          </a:xfrm>
          <a:solidFill>
            <a:srgbClr val="FDECE4"/>
          </a:solidFill>
        </p:spPr>
        <p:txBody>
          <a:bodyPr/>
          <a:lstStyle/>
          <a:p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Meerjarenplan 2020 - 2025</a:t>
            </a:r>
            <a:endParaRPr lang="nl-B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45673"/>
            <a:ext cx="8229600" cy="4380490"/>
          </a:xfrm>
        </p:spPr>
        <p:txBody>
          <a:bodyPr/>
          <a:lstStyle/>
          <a:p>
            <a:pPr marL="0" indent="0">
              <a:buNone/>
            </a:pPr>
            <a:r>
              <a:rPr lang="nl-BE" b="1" dirty="0" smtClean="0">
                <a:solidFill>
                  <a:srgbClr val="8EC032"/>
                </a:solidFill>
              </a:rPr>
              <a:t>Beleidsdoelstelling 5:</a:t>
            </a:r>
          </a:p>
          <a:p>
            <a:pPr marL="0" indent="0">
              <a:buNone/>
            </a:pPr>
            <a:r>
              <a:rPr lang="nl-BE" dirty="0" smtClean="0"/>
              <a:t>Meise </a:t>
            </a:r>
            <a:r>
              <a:rPr lang="nl-BE" dirty="0"/>
              <a:t>professionaliseert de werking van het lokale bestuur en stelt hierbij de klant en de klantenbeleving </a:t>
            </a:r>
            <a:r>
              <a:rPr lang="nl-BE" dirty="0" smtClean="0"/>
              <a:t>centraal</a:t>
            </a:r>
          </a:p>
          <a:p>
            <a:pPr marL="0" indent="0">
              <a:buNone/>
            </a:pPr>
            <a:r>
              <a:rPr lang="nl-BE" sz="2400" dirty="0" smtClean="0">
                <a:solidFill>
                  <a:srgbClr val="8EC032"/>
                </a:solidFill>
              </a:rPr>
              <a:t>5.2. </a:t>
            </a:r>
            <a:r>
              <a:rPr lang="nl-BE" sz="2400" dirty="0" smtClean="0"/>
              <a:t>Verhogen van de kwaliteit van de dienstverlening:</a:t>
            </a:r>
          </a:p>
          <a:p>
            <a:pPr marL="0" indent="0">
              <a:buNone/>
            </a:pPr>
            <a:r>
              <a:rPr lang="nl-BE" sz="2400" dirty="0">
                <a:solidFill>
                  <a:srgbClr val="8EC032"/>
                </a:solidFill>
              </a:rPr>
              <a:t>5.2.1. </a:t>
            </a:r>
            <a:r>
              <a:rPr lang="nl-BE" sz="2400" dirty="0"/>
              <a:t>Ontwikkelen van een nieuw dienstverleningsconcept met oog voor digitalisering </a:t>
            </a:r>
          </a:p>
        </p:txBody>
      </p:sp>
    </p:spTree>
    <p:extLst>
      <p:ext uri="{BB962C8B-B14F-4D97-AF65-F5344CB8AC3E}">
        <p14:creationId xmlns:p14="http://schemas.microsoft.com/office/powerpoint/2010/main" val="209190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897457"/>
            <a:ext cx="8686800" cy="702743"/>
          </a:xfrm>
          <a:solidFill>
            <a:srgbClr val="FDECE4"/>
          </a:solidFill>
        </p:spPr>
        <p:txBody>
          <a:bodyPr/>
          <a:lstStyle/>
          <a:p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Doelstellingen</a:t>
            </a:r>
            <a:endParaRPr lang="nl-B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45673"/>
            <a:ext cx="8229600" cy="4380490"/>
          </a:xfrm>
        </p:spPr>
        <p:txBody>
          <a:bodyPr/>
          <a:lstStyle/>
          <a:p>
            <a:pPr lvl="0"/>
            <a:r>
              <a:rPr lang="nl-BE" sz="1600" dirty="0"/>
              <a:t>We ontwikkelen een nieuw dienstverleningsconcept waarbij we samen naar een </a:t>
            </a:r>
            <a:r>
              <a:rPr lang="nl-BE" sz="1600" b="1" dirty="0">
                <a:solidFill>
                  <a:srgbClr val="8EC032"/>
                </a:solidFill>
              </a:rPr>
              <a:t>eengemaakt, toekomstgericht, klantvriendelijk en efficiënt</a:t>
            </a:r>
            <a:r>
              <a:rPr lang="nl-BE" sz="1600" dirty="0">
                <a:solidFill>
                  <a:srgbClr val="8EC032"/>
                </a:solidFill>
              </a:rPr>
              <a:t> </a:t>
            </a:r>
            <a:r>
              <a:rPr lang="nl-BE" sz="1600" dirty="0"/>
              <a:t>dienstverleningsmodel gaan voor de werking in het </a:t>
            </a:r>
            <a:r>
              <a:rPr lang="nl-BE" sz="1600" dirty="0" smtClean="0"/>
              <a:t>Administratief </a:t>
            </a:r>
            <a:r>
              <a:rPr lang="nl-BE" sz="1600" dirty="0"/>
              <a:t>C</a:t>
            </a:r>
            <a:r>
              <a:rPr lang="nl-BE" sz="1600" dirty="0" smtClean="0"/>
              <a:t>entrum</a:t>
            </a:r>
            <a:r>
              <a:rPr lang="nl-BE" sz="1600" dirty="0"/>
              <a:t>. </a:t>
            </a:r>
          </a:p>
          <a:p>
            <a:pPr lvl="0"/>
            <a:r>
              <a:rPr lang="nl-BE" sz="1600" dirty="0"/>
              <a:t>We passen onder meer de balie en loketten aan in functie van een opsplitsing </a:t>
            </a:r>
            <a:r>
              <a:rPr lang="nl-BE" sz="1600" b="1" dirty="0" smtClean="0">
                <a:solidFill>
                  <a:srgbClr val="8EC032"/>
                </a:solidFill>
              </a:rPr>
              <a:t>front- en </a:t>
            </a:r>
            <a:r>
              <a:rPr lang="nl-BE" sz="1600" b="1" dirty="0">
                <a:solidFill>
                  <a:srgbClr val="8EC032"/>
                </a:solidFill>
              </a:rPr>
              <a:t>backoffice</a:t>
            </a:r>
            <a:r>
              <a:rPr lang="nl-BE" sz="1600" dirty="0"/>
              <a:t>. </a:t>
            </a:r>
          </a:p>
          <a:p>
            <a:pPr lvl="0"/>
            <a:r>
              <a:rPr lang="nl-BE" sz="1600" dirty="0"/>
              <a:t>We zorgen voor efficiëntiewinsten, zowel voor klanten als medewerkers door het verschuiven van taken naar een </a:t>
            </a:r>
            <a:r>
              <a:rPr lang="nl-BE" sz="1600" b="1" dirty="0" err="1">
                <a:solidFill>
                  <a:srgbClr val="8EC032"/>
                </a:solidFill>
              </a:rPr>
              <a:t>snelbalie</a:t>
            </a:r>
            <a:r>
              <a:rPr lang="nl-BE" sz="1600" dirty="0"/>
              <a:t> die een centrale rol opneemt alsook het installeren van </a:t>
            </a:r>
            <a:r>
              <a:rPr lang="nl-BE" sz="1600" b="1" dirty="0">
                <a:solidFill>
                  <a:srgbClr val="8EC032"/>
                </a:solidFill>
              </a:rPr>
              <a:t>werken op afspraak</a:t>
            </a:r>
            <a:r>
              <a:rPr lang="nl-BE" sz="1600" dirty="0"/>
              <a:t>. </a:t>
            </a:r>
          </a:p>
          <a:p>
            <a:pPr lvl="0"/>
            <a:r>
              <a:rPr lang="nl-BE" sz="1600" dirty="0"/>
              <a:t>Wachten is tijdsverlies dus investeren we in </a:t>
            </a:r>
            <a:r>
              <a:rPr lang="nl-BE" sz="1600" b="1" dirty="0">
                <a:solidFill>
                  <a:srgbClr val="8EC032"/>
                </a:solidFill>
              </a:rPr>
              <a:t>kwalitatieve wachtruimtes</a:t>
            </a:r>
            <a:r>
              <a:rPr lang="nl-BE" sz="1600" dirty="0"/>
              <a:t>. </a:t>
            </a:r>
          </a:p>
          <a:p>
            <a:pPr lvl="0"/>
            <a:r>
              <a:rPr lang="nl-BE" sz="1600" dirty="0"/>
              <a:t>We hebben oog voor de </a:t>
            </a:r>
            <a:r>
              <a:rPr lang="nl-BE" sz="1600" b="1" dirty="0">
                <a:solidFill>
                  <a:srgbClr val="8EC032"/>
                </a:solidFill>
              </a:rPr>
              <a:t>privacy</a:t>
            </a:r>
            <a:r>
              <a:rPr lang="nl-BE" sz="1600" dirty="0"/>
              <a:t> van ons cliënteel en bespreken van</a:t>
            </a:r>
            <a:r>
              <a:rPr lang="nl-BE" sz="1600" b="1" dirty="0"/>
              <a:t> </a:t>
            </a:r>
            <a:r>
              <a:rPr lang="nl-BE" sz="1600" b="1" dirty="0">
                <a:solidFill>
                  <a:srgbClr val="8EC032"/>
                </a:solidFill>
              </a:rPr>
              <a:t>gevoelige dossiers achter gesloten deuren</a:t>
            </a:r>
            <a:r>
              <a:rPr lang="nl-BE" sz="1600" dirty="0"/>
              <a:t>. </a:t>
            </a:r>
          </a:p>
          <a:p>
            <a:pPr lvl="0"/>
            <a:r>
              <a:rPr lang="nl-BE" sz="1600" dirty="0"/>
              <a:t>We zorgen voor een </a:t>
            </a:r>
            <a:r>
              <a:rPr lang="nl-BE" sz="1600" b="1" dirty="0">
                <a:solidFill>
                  <a:srgbClr val="8EC032"/>
                </a:solidFill>
              </a:rPr>
              <a:t>aangepaste infrastructuur</a:t>
            </a:r>
            <a:r>
              <a:rPr lang="nl-BE" sz="1600" dirty="0">
                <a:solidFill>
                  <a:srgbClr val="8EC032"/>
                </a:solidFill>
              </a:rPr>
              <a:t> </a:t>
            </a:r>
            <a:r>
              <a:rPr lang="nl-BE" sz="1600" dirty="0"/>
              <a:t>zodat de diensten gemakkelijk bereikbaar zijn voor de bevolking. De sociale dienst van het OCMW krijgt haar thuisbasis in het AC. </a:t>
            </a:r>
          </a:p>
          <a:p>
            <a:pPr lvl="0"/>
            <a:r>
              <a:rPr lang="nl-BE" sz="1600" dirty="0"/>
              <a:t>Het Administratief Centrum wordt een </a:t>
            </a:r>
            <a:r>
              <a:rPr lang="nl-BE" sz="1600" b="1" dirty="0">
                <a:solidFill>
                  <a:srgbClr val="8EC032"/>
                </a:solidFill>
              </a:rPr>
              <a:t>centraal punt</a:t>
            </a:r>
            <a:r>
              <a:rPr lang="nl-BE" sz="1600" dirty="0">
                <a:solidFill>
                  <a:srgbClr val="8EC032"/>
                </a:solidFill>
              </a:rPr>
              <a:t> </a:t>
            </a:r>
            <a:r>
              <a:rPr lang="nl-BE" sz="1600" dirty="0"/>
              <a:t>voor onze bevolking waar alle informatie over onze diensten en gemeente samen te vinden zijn. </a:t>
            </a:r>
          </a:p>
        </p:txBody>
      </p:sp>
    </p:spTree>
    <p:extLst>
      <p:ext uri="{BB962C8B-B14F-4D97-AF65-F5344CB8AC3E}">
        <p14:creationId xmlns:p14="http://schemas.microsoft.com/office/powerpoint/2010/main" val="98348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897457"/>
            <a:ext cx="8686800" cy="702743"/>
          </a:xfrm>
          <a:solidFill>
            <a:srgbClr val="FDECE4"/>
          </a:solidFill>
        </p:spPr>
        <p:txBody>
          <a:bodyPr/>
          <a:lstStyle/>
          <a:p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Van visie naar realisatie</a:t>
            </a:r>
            <a:endParaRPr lang="nl-B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45673"/>
            <a:ext cx="8229600" cy="4438996"/>
          </a:xfrm>
        </p:spPr>
        <p:txBody>
          <a:bodyPr/>
          <a:lstStyle/>
          <a:p>
            <a:pPr lvl="0"/>
            <a:r>
              <a:rPr lang="nl-BE" sz="2800" dirty="0" smtClean="0"/>
              <a:t>Bepalen van onze visie </a:t>
            </a:r>
            <a:r>
              <a:rPr lang="nl-BE" sz="2800" dirty="0" smtClean="0">
                <a:sym typeface="Wingdings" panose="05000000000000000000" pitchFamily="2" charset="2"/>
              </a:rPr>
              <a:t> </a:t>
            </a:r>
            <a:r>
              <a:rPr lang="nl-BE" sz="2800" dirty="0" smtClean="0">
                <a:solidFill>
                  <a:srgbClr val="8EC032"/>
                </a:solidFill>
                <a:sym typeface="Wingdings" panose="05000000000000000000" pitchFamily="2" charset="2"/>
              </a:rPr>
              <a:t>visienota</a:t>
            </a:r>
            <a:r>
              <a:rPr lang="nl-BE" sz="2800" dirty="0" smtClean="0">
                <a:sym typeface="Wingdings" panose="05000000000000000000" pitchFamily="2" charset="2"/>
              </a:rPr>
              <a:t> ontwikkelen</a:t>
            </a:r>
          </a:p>
          <a:p>
            <a:pPr lvl="1"/>
            <a:r>
              <a:rPr lang="nl-BE" sz="2400" dirty="0">
                <a:sym typeface="Wingdings" panose="05000000000000000000" pitchFamily="2" charset="2"/>
              </a:rPr>
              <a:t>Eigen diensten onder de loep </a:t>
            </a:r>
            <a:r>
              <a:rPr lang="nl-BE" sz="2400" dirty="0" smtClean="0">
                <a:sym typeface="Wingdings" panose="05000000000000000000" pitchFamily="2" charset="2"/>
              </a:rPr>
              <a:t>nemen en bevragen: </a:t>
            </a:r>
            <a:r>
              <a:rPr lang="nl-BE" sz="2400" dirty="0" err="1">
                <a:sym typeface="Wingdings" panose="05000000000000000000" pitchFamily="2" charset="2"/>
              </a:rPr>
              <a:t>oplijsting</a:t>
            </a:r>
            <a:r>
              <a:rPr lang="nl-BE" sz="2400" dirty="0">
                <a:sym typeface="Wingdings" panose="05000000000000000000" pitchFamily="2" charset="2"/>
              </a:rPr>
              <a:t> producten en SWOT-analyse </a:t>
            </a:r>
            <a:endParaRPr lang="nl-BE" sz="2400" dirty="0" smtClean="0">
              <a:sym typeface="Wingdings" panose="05000000000000000000" pitchFamily="2" charset="2"/>
            </a:endParaRPr>
          </a:p>
          <a:p>
            <a:pPr lvl="1"/>
            <a:r>
              <a:rPr lang="nl-BE" sz="2400" dirty="0" smtClean="0">
                <a:sym typeface="Wingdings" panose="05000000000000000000" pitchFamily="2" charset="2"/>
              </a:rPr>
              <a:t>Bevraging </a:t>
            </a:r>
            <a:r>
              <a:rPr lang="nl-BE" sz="2400" dirty="0">
                <a:sym typeface="Wingdings" panose="05000000000000000000" pitchFamily="2" charset="2"/>
              </a:rPr>
              <a:t>tevredenheid over </a:t>
            </a:r>
            <a:r>
              <a:rPr lang="nl-BE" sz="2400" dirty="0" smtClean="0">
                <a:sym typeface="Wingdings" panose="05000000000000000000" pitchFamily="2" charset="2"/>
              </a:rPr>
              <a:t>dienstverlening gemeente </a:t>
            </a:r>
            <a:r>
              <a:rPr lang="nl-BE" sz="2400" dirty="0">
                <a:sym typeface="Wingdings" panose="05000000000000000000" pitchFamily="2" charset="2"/>
              </a:rPr>
              <a:t>en </a:t>
            </a:r>
            <a:r>
              <a:rPr lang="nl-BE" sz="2400" dirty="0" smtClean="0">
                <a:sym typeface="Wingdings" panose="05000000000000000000" pitchFamily="2" charset="2"/>
              </a:rPr>
              <a:t>sociale dienst </a:t>
            </a:r>
            <a:r>
              <a:rPr lang="nl-BE" sz="2400" dirty="0">
                <a:sym typeface="Wingdings" panose="05000000000000000000" pitchFamily="2" charset="2"/>
              </a:rPr>
              <a:t>bij inwoners </a:t>
            </a:r>
            <a:r>
              <a:rPr lang="nl-BE" sz="2400" dirty="0" smtClean="0">
                <a:sym typeface="Wingdings" panose="05000000000000000000" pitchFamily="2" charset="2"/>
              </a:rPr>
              <a:t>en personeel</a:t>
            </a:r>
            <a:endParaRPr lang="nl-BE" sz="2400" dirty="0">
              <a:sym typeface="Wingdings" panose="05000000000000000000" pitchFamily="2" charset="2"/>
            </a:endParaRPr>
          </a:p>
          <a:p>
            <a:pPr lvl="0"/>
            <a:r>
              <a:rPr lang="nl-BE" sz="2800" dirty="0" smtClean="0">
                <a:sym typeface="Wingdings" panose="05000000000000000000" pitchFamily="2" charset="2"/>
              </a:rPr>
              <a:t>Implementatie  </a:t>
            </a:r>
            <a:r>
              <a:rPr lang="nl-BE" sz="2800" dirty="0" smtClean="0">
                <a:solidFill>
                  <a:srgbClr val="8EC032"/>
                </a:solidFill>
                <a:sym typeface="Wingdings" panose="05000000000000000000" pitchFamily="2" charset="2"/>
              </a:rPr>
              <a:t>concreet stappenplan </a:t>
            </a:r>
            <a:r>
              <a:rPr lang="nl-BE" sz="2800" dirty="0" smtClean="0">
                <a:sym typeface="Wingdings" panose="05000000000000000000" pitchFamily="2" charset="2"/>
              </a:rPr>
              <a:t>uitwerken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BE" sz="2400" dirty="0" smtClean="0">
                <a:sym typeface="Wingdings" panose="05000000000000000000" pitchFamily="2" charset="2"/>
              </a:rPr>
              <a:t>Quick </a:t>
            </a:r>
            <a:r>
              <a:rPr lang="nl-BE" sz="2400" dirty="0" err="1" smtClean="0">
                <a:sym typeface="Wingdings" panose="05000000000000000000" pitchFamily="2" charset="2"/>
              </a:rPr>
              <a:t>wins</a:t>
            </a:r>
            <a:r>
              <a:rPr lang="nl-BE" sz="2400" dirty="0" smtClean="0">
                <a:sym typeface="Wingdings" panose="05000000000000000000" pitchFamily="2" charset="2"/>
              </a:rPr>
              <a:t>: </a:t>
            </a:r>
            <a:r>
              <a:rPr lang="nl-BE" sz="2400" dirty="0" err="1" smtClean="0">
                <a:sym typeface="Wingdings" panose="05000000000000000000" pitchFamily="2" charset="2"/>
              </a:rPr>
              <a:t>oplijsten</a:t>
            </a:r>
            <a:r>
              <a:rPr lang="nl-BE" sz="2400" dirty="0" smtClean="0">
                <a:sym typeface="Wingdings" panose="05000000000000000000" pitchFamily="2" charset="2"/>
              </a:rPr>
              <a:t>, verantwoordelijken, timing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BE" sz="2400" dirty="0" smtClean="0">
                <a:sym typeface="Wingdings" panose="05000000000000000000" pitchFamily="2" charset="2"/>
              </a:rPr>
              <a:t>Projecten op langere termijn: projectverantwoordelijken, budgetteren, stappenplan uitvoering, externe partners … </a:t>
            </a:r>
          </a:p>
          <a:p>
            <a:pPr marL="0" lvl="0" indent="0">
              <a:buNone/>
            </a:pPr>
            <a:endParaRPr lang="nl-BE" sz="1600" dirty="0" smtClean="0">
              <a:sym typeface="Wingdings" panose="05000000000000000000" pitchFamily="2" charset="2"/>
            </a:endParaRPr>
          </a:p>
          <a:p>
            <a:pPr lvl="0"/>
            <a:endParaRPr lang="nl-BE" sz="1600" dirty="0"/>
          </a:p>
        </p:txBody>
      </p:sp>
    </p:spTree>
    <p:extLst>
      <p:ext uri="{BB962C8B-B14F-4D97-AF65-F5344CB8AC3E}">
        <p14:creationId xmlns:p14="http://schemas.microsoft.com/office/powerpoint/2010/main" val="371503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897457"/>
            <a:ext cx="8686800" cy="702743"/>
          </a:xfrm>
          <a:solidFill>
            <a:srgbClr val="FDECE4"/>
          </a:solidFill>
        </p:spPr>
        <p:txBody>
          <a:bodyPr/>
          <a:lstStyle/>
          <a:p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Een visie over…</a:t>
            </a:r>
            <a:endParaRPr lang="nl-B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45673"/>
            <a:ext cx="8229600" cy="4380490"/>
          </a:xfrm>
        </p:spPr>
        <p:txBody>
          <a:bodyPr/>
          <a:lstStyle/>
          <a:p>
            <a:pPr lvl="0"/>
            <a:r>
              <a:rPr lang="nl-BE" sz="2800" dirty="0" err="1" smtClean="0">
                <a:solidFill>
                  <a:srgbClr val="8EC032"/>
                </a:solidFill>
                <a:sym typeface="Wingdings" panose="05000000000000000000" pitchFamily="2" charset="2"/>
              </a:rPr>
              <a:t>Multikanale</a:t>
            </a:r>
            <a:r>
              <a:rPr lang="nl-BE" sz="2800" dirty="0" smtClean="0">
                <a:sym typeface="Wingdings" panose="05000000000000000000" pitchFamily="2" charset="2"/>
              </a:rPr>
              <a:t> dienstverlening </a:t>
            </a:r>
          </a:p>
          <a:p>
            <a:pPr marL="457200" lvl="1" indent="0">
              <a:buNone/>
            </a:pPr>
            <a:r>
              <a:rPr lang="nl-BE" sz="2400" dirty="0" smtClean="0">
                <a:sym typeface="Wingdings" panose="05000000000000000000" pitchFamily="2" charset="2"/>
              </a:rPr>
              <a:t> digitaal, telefoon, onthaal, loketten, </a:t>
            </a:r>
            <a:r>
              <a:rPr lang="nl-BE" sz="2400" dirty="0" err="1" smtClean="0">
                <a:sym typeface="Wingdings" panose="05000000000000000000" pitchFamily="2" charset="2"/>
              </a:rPr>
              <a:t>snelbalie</a:t>
            </a:r>
            <a:r>
              <a:rPr lang="nl-BE" sz="2400" dirty="0" smtClean="0">
                <a:sym typeface="Wingdings" panose="05000000000000000000" pitchFamily="2" charset="2"/>
              </a:rPr>
              <a:t> …</a:t>
            </a:r>
          </a:p>
          <a:p>
            <a:pPr lvl="0"/>
            <a:r>
              <a:rPr lang="nl-BE" sz="2800" dirty="0" smtClean="0">
                <a:solidFill>
                  <a:srgbClr val="8EC032"/>
                </a:solidFill>
                <a:sym typeface="Wingdings" panose="05000000000000000000" pitchFamily="2" charset="2"/>
              </a:rPr>
              <a:t>Klantgerichte</a:t>
            </a:r>
            <a:r>
              <a:rPr lang="nl-BE" sz="2800" dirty="0" smtClean="0">
                <a:sym typeface="Wingdings" panose="05000000000000000000" pitchFamily="2" charset="2"/>
              </a:rPr>
              <a:t> dienstverlening </a:t>
            </a:r>
          </a:p>
          <a:p>
            <a:pPr marL="457200" lvl="1" indent="0">
              <a:buNone/>
            </a:pPr>
            <a:r>
              <a:rPr lang="nl-BE" sz="2400" dirty="0" smtClean="0">
                <a:sym typeface="Wingdings" panose="05000000000000000000" pitchFamily="2" charset="2"/>
              </a:rPr>
              <a:t> op maat van de burger, aangepast aan doelgroepen, privacy …</a:t>
            </a:r>
          </a:p>
          <a:p>
            <a:pPr lvl="0"/>
            <a:r>
              <a:rPr lang="nl-BE" sz="2800" dirty="0" smtClean="0">
                <a:solidFill>
                  <a:srgbClr val="8EC032"/>
                </a:solidFill>
                <a:sym typeface="Wingdings" panose="05000000000000000000" pitchFamily="2" charset="2"/>
              </a:rPr>
              <a:t>Toegankelijke</a:t>
            </a:r>
            <a:r>
              <a:rPr lang="nl-BE" sz="2800" dirty="0" smtClean="0">
                <a:sym typeface="Wingdings" panose="05000000000000000000" pitchFamily="2" charset="2"/>
              </a:rPr>
              <a:t> dienstverlening</a:t>
            </a:r>
          </a:p>
          <a:p>
            <a:pPr marL="457200" lvl="1" indent="0">
              <a:buNone/>
            </a:pPr>
            <a:r>
              <a:rPr lang="nl-BE" sz="2400" dirty="0" smtClean="0">
                <a:sym typeface="Wingdings" panose="05000000000000000000" pitchFamily="2" charset="2"/>
              </a:rPr>
              <a:t> centrale plaats, toegankelijk voor iedereen (jong, oud, handicap, anderstalig…), wachtruimtes, welkom voelen  …</a:t>
            </a:r>
          </a:p>
          <a:p>
            <a:pPr marL="0" lvl="0" indent="0">
              <a:buNone/>
            </a:pPr>
            <a:endParaRPr lang="nl-BE" sz="1600" dirty="0" smtClean="0">
              <a:sym typeface="Wingdings" panose="05000000000000000000" pitchFamily="2" charset="2"/>
            </a:endParaRPr>
          </a:p>
          <a:p>
            <a:pPr lvl="0"/>
            <a:endParaRPr lang="nl-BE" sz="1600" dirty="0"/>
          </a:p>
        </p:txBody>
      </p:sp>
    </p:spTree>
    <p:extLst>
      <p:ext uri="{BB962C8B-B14F-4D97-AF65-F5344CB8AC3E}">
        <p14:creationId xmlns:p14="http://schemas.microsoft.com/office/powerpoint/2010/main" val="385556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897457"/>
            <a:ext cx="8686800" cy="702743"/>
          </a:xfrm>
          <a:solidFill>
            <a:srgbClr val="FDECE4"/>
          </a:solidFill>
        </p:spPr>
        <p:txBody>
          <a:bodyPr/>
          <a:lstStyle/>
          <a:p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Een visie over…</a:t>
            </a:r>
            <a:endParaRPr lang="nl-B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45673"/>
            <a:ext cx="8229600" cy="4380490"/>
          </a:xfrm>
        </p:spPr>
        <p:txBody>
          <a:bodyPr/>
          <a:lstStyle/>
          <a:p>
            <a:pPr lvl="0"/>
            <a:r>
              <a:rPr lang="nl-BE" sz="2800" dirty="0" smtClean="0">
                <a:solidFill>
                  <a:srgbClr val="8EC032"/>
                </a:solidFill>
                <a:sym typeface="Wingdings" panose="05000000000000000000" pitchFamily="2" charset="2"/>
              </a:rPr>
              <a:t>Bereikbare</a:t>
            </a:r>
            <a:r>
              <a:rPr lang="nl-BE" sz="2800" dirty="0" smtClean="0">
                <a:sym typeface="Wingdings" panose="05000000000000000000" pitchFamily="2" charset="2"/>
              </a:rPr>
              <a:t> dienstverlening</a:t>
            </a:r>
          </a:p>
          <a:p>
            <a:pPr marL="457200" lvl="1" indent="0">
              <a:buNone/>
            </a:pPr>
            <a:r>
              <a:rPr lang="nl-BE" sz="2400" dirty="0" smtClean="0">
                <a:sym typeface="Wingdings" panose="05000000000000000000" pitchFamily="2" charset="2"/>
              </a:rPr>
              <a:t> 24u/24 en 7/7 via e-loket, afsprakensysteem, openingsuren, daluren en piekuren, telefonische bereikbaarheid …</a:t>
            </a:r>
          </a:p>
          <a:p>
            <a:pPr lvl="0"/>
            <a:r>
              <a:rPr lang="nl-BE" sz="2800" dirty="0" smtClean="0">
                <a:solidFill>
                  <a:srgbClr val="8EC032"/>
                </a:solidFill>
                <a:sym typeface="Wingdings" panose="05000000000000000000" pitchFamily="2" charset="2"/>
              </a:rPr>
              <a:t>Efficiënte </a:t>
            </a:r>
            <a:r>
              <a:rPr lang="nl-BE" sz="2800" dirty="0" smtClean="0">
                <a:sym typeface="Wingdings" panose="05000000000000000000" pitchFamily="2" charset="2"/>
              </a:rPr>
              <a:t>dienstverlening</a:t>
            </a:r>
          </a:p>
          <a:p>
            <a:pPr marL="457200" lvl="1" indent="0">
              <a:buNone/>
            </a:pPr>
            <a:r>
              <a:rPr lang="nl-BE" sz="2000" dirty="0" smtClean="0">
                <a:sym typeface="Wingdings" panose="05000000000000000000" pitchFamily="2" charset="2"/>
              </a:rPr>
              <a:t> Vlotte en snelle werking, samenwerking diensten, frontoffice en backoffice, aangename werkomgeving, werkprocessen en –procedures, back-up werking …</a:t>
            </a:r>
          </a:p>
          <a:p>
            <a:pPr marL="0" lvl="0" indent="0">
              <a:buNone/>
            </a:pPr>
            <a:endParaRPr lang="nl-BE" sz="1600" dirty="0" smtClean="0">
              <a:sym typeface="Wingdings" panose="05000000000000000000" pitchFamily="2" charset="2"/>
            </a:endParaRPr>
          </a:p>
          <a:p>
            <a:pPr lvl="0"/>
            <a:endParaRPr lang="nl-BE" sz="1600" dirty="0"/>
          </a:p>
        </p:txBody>
      </p:sp>
    </p:spTree>
    <p:extLst>
      <p:ext uri="{BB962C8B-B14F-4D97-AF65-F5344CB8AC3E}">
        <p14:creationId xmlns:p14="http://schemas.microsoft.com/office/powerpoint/2010/main" val="288165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897457"/>
            <a:ext cx="8686800" cy="702743"/>
          </a:xfrm>
          <a:solidFill>
            <a:srgbClr val="FDECE4"/>
          </a:solidFill>
        </p:spPr>
        <p:txBody>
          <a:bodyPr/>
          <a:lstStyle/>
          <a:p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Timing</a:t>
            </a:r>
            <a:endParaRPr lang="nl-B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45673"/>
            <a:ext cx="8229600" cy="4380490"/>
          </a:xfrm>
        </p:spPr>
        <p:txBody>
          <a:bodyPr/>
          <a:lstStyle/>
          <a:p>
            <a:pPr lvl="0"/>
            <a:r>
              <a:rPr lang="nl-BE" sz="2800" dirty="0" smtClean="0">
                <a:solidFill>
                  <a:srgbClr val="8EC032"/>
                </a:solidFill>
              </a:rPr>
              <a:t>04/02: </a:t>
            </a:r>
            <a:r>
              <a:rPr lang="nl-BE" sz="2800" dirty="0"/>
              <a:t>startoverleg </a:t>
            </a:r>
          </a:p>
          <a:p>
            <a:pPr lvl="0"/>
            <a:r>
              <a:rPr lang="nl-BE" sz="2800" dirty="0" smtClean="0">
                <a:solidFill>
                  <a:srgbClr val="8EC032"/>
                </a:solidFill>
              </a:rPr>
              <a:t>04/02-07/03</a:t>
            </a:r>
            <a:r>
              <a:rPr lang="nl-BE" sz="2800" dirty="0">
                <a:solidFill>
                  <a:srgbClr val="8EC032"/>
                </a:solidFill>
              </a:rPr>
              <a:t>:</a:t>
            </a:r>
            <a:r>
              <a:rPr lang="nl-BE" sz="2800" dirty="0"/>
              <a:t> </a:t>
            </a:r>
            <a:r>
              <a:rPr lang="nl-BE" sz="2800" dirty="0" smtClean="0"/>
              <a:t>opmaak </a:t>
            </a:r>
            <a:r>
              <a:rPr lang="nl-BE" sz="2800" dirty="0"/>
              <a:t>productencatalogus </a:t>
            </a:r>
            <a:r>
              <a:rPr lang="nl-BE" sz="2800" dirty="0" smtClean="0"/>
              <a:t/>
            </a:r>
            <a:br>
              <a:rPr lang="nl-BE" sz="2800" dirty="0" smtClean="0"/>
            </a:br>
            <a:r>
              <a:rPr lang="nl-BE" sz="2800" dirty="0" smtClean="0"/>
              <a:t>en SWOT-analyse door diensten</a:t>
            </a:r>
            <a:endParaRPr lang="nl-BE" sz="2800" dirty="0"/>
          </a:p>
          <a:p>
            <a:pPr lvl="0"/>
            <a:r>
              <a:rPr lang="nl-BE" sz="2800" dirty="0" smtClean="0">
                <a:solidFill>
                  <a:srgbClr val="8EC032"/>
                </a:solidFill>
              </a:rPr>
              <a:t>15/02</a:t>
            </a:r>
            <a:r>
              <a:rPr lang="nl-BE" sz="2800" dirty="0">
                <a:solidFill>
                  <a:srgbClr val="8EC032"/>
                </a:solidFill>
              </a:rPr>
              <a:t>: </a:t>
            </a:r>
            <a:r>
              <a:rPr lang="nl-BE" sz="2800" dirty="0" smtClean="0"/>
              <a:t>projectfiche voorleggen aan SC </a:t>
            </a:r>
            <a:endParaRPr lang="nl-BE" sz="2800" dirty="0"/>
          </a:p>
          <a:p>
            <a:pPr lvl="0"/>
            <a:r>
              <a:rPr lang="nl-BE" sz="2800" dirty="0">
                <a:solidFill>
                  <a:srgbClr val="8EC032"/>
                </a:solidFill>
              </a:rPr>
              <a:t>22/02-21/03:</a:t>
            </a:r>
            <a:r>
              <a:rPr lang="nl-BE" sz="2800" dirty="0"/>
              <a:t> </a:t>
            </a:r>
            <a:r>
              <a:rPr lang="nl-BE" sz="2800" dirty="0" smtClean="0"/>
              <a:t>bevragen inwoners </a:t>
            </a:r>
            <a:r>
              <a:rPr lang="nl-BE" sz="2800" dirty="0"/>
              <a:t>en personeelsleden </a:t>
            </a:r>
            <a:r>
              <a:rPr lang="nl-BE" sz="2800" dirty="0" smtClean="0"/>
              <a:t>(over dienstverlening)</a:t>
            </a:r>
          </a:p>
          <a:p>
            <a:r>
              <a:rPr lang="nl-BE" sz="2800" dirty="0">
                <a:solidFill>
                  <a:srgbClr val="8EC032"/>
                </a:solidFill>
              </a:rPr>
              <a:t>22/03-03/04:</a:t>
            </a:r>
            <a:r>
              <a:rPr lang="nl-BE" sz="2800" dirty="0"/>
              <a:t> analyseren van de SWOT-analyse, productencatalogus, enquêtes </a:t>
            </a:r>
            <a:r>
              <a:rPr lang="nl-BE" sz="2800" dirty="0" smtClean="0">
                <a:sym typeface="Wingdings" panose="05000000000000000000" pitchFamily="2" charset="2"/>
              </a:rPr>
              <a:t> </a:t>
            </a:r>
            <a:r>
              <a:rPr lang="nl-BE" sz="2800" dirty="0" smtClean="0"/>
              <a:t>opmaak </a:t>
            </a:r>
            <a:r>
              <a:rPr lang="nl-BE" sz="2800" dirty="0"/>
              <a:t>samenvattende kritische blik </a:t>
            </a:r>
          </a:p>
          <a:p>
            <a:pPr lvl="0"/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411705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ISE_po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Sjabloon_Powerpoint</Template>
  <TotalTime>1172</TotalTime>
  <Words>770</Words>
  <Application>Microsoft Office PowerPoint</Application>
  <PresentationFormat>Diavoorstelling (4:3)</PresentationFormat>
  <Paragraphs>134</Paragraphs>
  <Slides>17</Slides>
  <Notes>16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2" baseType="lpstr">
      <vt:lpstr>ＭＳ Ｐゴシック</vt:lpstr>
      <vt:lpstr>Arial</vt:lpstr>
      <vt:lpstr>Calibri</vt:lpstr>
      <vt:lpstr>Wingdings</vt:lpstr>
      <vt:lpstr>MEISE_pot</vt:lpstr>
      <vt:lpstr>PowerPoint-presentatie</vt:lpstr>
      <vt:lpstr>PowerPoint-presentatie</vt:lpstr>
      <vt:lpstr>Inhoud</vt:lpstr>
      <vt:lpstr>Meerjarenplan 2020 - 2025</vt:lpstr>
      <vt:lpstr>Doelstellingen</vt:lpstr>
      <vt:lpstr>Van visie naar realisatie</vt:lpstr>
      <vt:lpstr>Een visie over…</vt:lpstr>
      <vt:lpstr>Een visie over…</vt:lpstr>
      <vt:lpstr>Timing</vt:lpstr>
      <vt:lpstr>Timing</vt:lpstr>
      <vt:lpstr>Naam project</vt:lpstr>
      <vt:lpstr>Stuurgroep - Werkgroepen</vt:lpstr>
      <vt:lpstr>Opmaak productencatalogus</vt:lpstr>
      <vt:lpstr>SWOT-analyse</vt:lpstr>
      <vt:lpstr>Bevraging</vt:lpstr>
      <vt:lpstr>Agenda</vt:lpstr>
      <vt:lpstr>Aan jullie! </vt:lpstr>
    </vt:vector>
  </TitlesOfParts>
  <Company>Gemeentebestuur Meise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Leen Peltyn</dc:creator>
  <cp:lastModifiedBy>Leen Peltyn</cp:lastModifiedBy>
  <cp:revision>35</cp:revision>
  <dcterms:created xsi:type="dcterms:W3CDTF">2021-01-28T11:28:26Z</dcterms:created>
  <dcterms:modified xsi:type="dcterms:W3CDTF">2021-02-09T17:07:35Z</dcterms:modified>
</cp:coreProperties>
</file>